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2" r:id="rId1"/>
  </p:sldMasterIdLst>
  <p:notesMasterIdLst>
    <p:notesMasterId r:id="rId14"/>
  </p:notesMasterIdLst>
  <p:sldIdLst>
    <p:sldId id="256" r:id="rId2"/>
    <p:sldId id="269" r:id="rId3"/>
    <p:sldId id="268" r:id="rId4"/>
    <p:sldId id="257" r:id="rId5"/>
    <p:sldId id="258" r:id="rId6"/>
    <p:sldId id="259" r:id="rId7"/>
    <p:sldId id="260" r:id="rId8"/>
    <p:sldId id="262" r:id="rId9"/>
    <p:sldId id="265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4A9"/>
    <a:srgbClr val="4DE9AA"/>
    <a:srgbClr val="91B5A7"/>
    <a:srgbClr val="F5F5F5"/>
    <a:srgbClr val="17B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44A29-877F-5A91-9F06-B6E93CE25587}" v="32" dt="2024-11-25T04:27:48.042"/>
    <p1510:client id="{2419E802-3296-4448-A0D9-A1E2EF5FDA39}" v="3513" dt="2024-11-25T07:21:01.963"/>
    <p1510:client id="{9BDBF0B9-95AE-5E07-29E5-1EABC9E5CFC6}" v="729" dt="2024-11-25T04:07:18.483"/>
    <p1510:client id="{A8E0B537-3A52-CF32-6CB9-53FAAA45591D}" v="16" dt="2024-11-25T06:38:00.087"/>
    <p1510:client id="{C9F28F55-9C95-0EFD-ED32-72801D16300A}" v="116" dt="2024-11-25T05:03:51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5EA0D-9207-4120-8972-B358CCA7745A}" type="datetimeFigureOut">
              <a:rPr lang="en-IN" smtClean="0"/>
              <a:t>05/07/25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2BBD4-9339-470F-A190-70FB1C1A6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84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9E9B-0BF0-47D7-BE21-6BFA95C7F31F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8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644E-0B87-40D9-9120-B1DB3F4A403A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5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72011-DCDC-404C-BF5B-CD6BE5D7F8D4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6002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43D0-3194-4D35-98EC-1F7548141AA6}" type="datetime1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7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30032-05EE-461B-9B85-23FFC5E9F344}" type="datetime1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8350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422F-2817-42A8-9881-B6858AEC66D7}" type="datetime1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4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C65E-F6C3-420F-B1EB-2FCAD1FC7043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36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9E451-310D-42F9-A65C-A7286001CC3B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C8A10-E0DC-4C2C-90C9-4703FCC1A7FA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5335-DF21-4962-867F-72357B8E3B6F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4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C077-BC0C-4F07-A2C4-9E153BDBFD46}" type="datetime1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6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0FEA-362B-4B10-94FD-8471F5F8660D}" type="datetime1">
              <a:rPr lang="en-US" smtClean="0"/>
              <a:t>7/5/25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1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E7B3-C7E7-4D83-B72E-5E85F023D741}" type="datetime1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9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05CBB-51ED-4965-9FCF-20D0A3C8EA90}" type="datetime1">
              <a:rPr lang="en-US" smtClean="0"/>
              <a:t>7/5/25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7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924B7-751A-4D6D-9E6D-B938C9351E87}" type="datetime1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8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3577-C67B-48A6-BFD0-4164EDFA4957}" type="datetime1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6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24B3-4E56-46E2-A4FC-E257DB5FC1DD}" type="datetime1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.staticflickr.com/4904/46155963272_6f1f728743_b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rest with many trees and ferns&#10;&#10;Description automatically generated">
            <a:extLst>
              <a:ext uri="{FF2B5EF4-FFF2-40B4-BE49-F238E27FC236}">
                <a16:creationId xmlns:a16="http://schemas.microsoft.com/office/drawing/2014/main" id="{82E427BB-30D4-E148-1A38-E958230DA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97D41-15FC-50EB-DCA0-AA9654A3B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9452970" cy="2444858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br>
              <a:rPr lang="en-US" sz="3800">
                <a:ln w="22225">
                  <a:solidFill>
                    <a:schemeClr val="tx1"/>
                  </a:solidFill>
                  <a:miter lim="800000"/>
                </a:ln>
              </a:rPr>
            </a:br>
            <a:br>
              <a:rPr lang="en-US" sz="380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490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Calibri"/>
              </a:rPr>
              <a:t>Anti-Spray</a:t>
            </a:r>
            <a:r>
              <a:rPr lang="en-US" sz="4900" i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effectLst/>
                <a:latin typeface="Arial"/>
                <a:ea typeface="Calibri" panose="020F0502020204030204" pitchFamily="34" charset="0"/>
                <a:cs typeface="Calibri"/>
              </a:rPr>
              <a:t> for Wildfires: A Data-Driven Solution for British Columbia</a:t>
            </a:r>
            <a:endParaRPr lang="en-US" sz="3800">
              <a:ln w="22225">
                <a:solidFill>
                  <a:schemeClr val="tx1"/>
                </a:solidFill>
                <a:miter lim="800000"/>
              </a:ln>
              <a:solidFill>
                <a:schemeClr val="tx1"/>
              </a:solidFill>
              <a:latin typeface="Arial"/>
              <a:ea typeface="Calibri" panose="020F0502020204030204" pitchFamily="34" charset="0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31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51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F102-427C-A7A8-E68C-1C56CEFC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33835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>
                <a:latin typeface="Arial"/>
                <a:cs typeface="Arial"/>
              </a:rPr>
              <a:t>Evidence: Tree Age and DC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13E4A-A922-6B53-DF0C-B7F3774F9C3F}"/>
              </a:ext>
            </a:extLst>
          </p:cNvPr>
          <p:cNvSpPr txBox="1"/>
          <p:nvPr/>
        </p:nvSpPr>
        <p:spPr>
          <a:xfrm>
            <a:off x="1859880" y="3311226"/>
            <a:ext cx="4535611" cy="18105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Correlation Coefficient = 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</a:pPr>
            <a:r>
              <a:rPr lang="en-US" sz="28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    -0.4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Older the tree, lower the moisture 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ACE91-682A-90CC-2867-BC838922F7A4}"/>
              </a:ext>
            </a:extLst>
          </p:cNvPr>
          <p:cNvGrpSpPr/>
          <p:nvPr/>
        </p:nvGrpSpPr>
        <p:grpSpPr>
          <a:xfrm>
            <a:off x="6508761" y="1506362"/>
            <a:ext cx="5451630" cy="5115886"/>
            <a:chOff x="1067582" y="702123"/>
            <a:chExt cx="5028418" cy="4718740"/>
          </a:xfrm>
        </p:grpSpPr>
        <p:pic>
          <p:nvPicPr>
            <p:cNvPr id="7" name="Content Placeholder 7" descr="A graph with blue lines and a red line&#10;&#10;Description automatically generated">
              <a:extLst>
                <a:ext uri="{FF2B5EF4-FFF2-40B4-BE49-F238E27FC236}">
                  <a16:creationId xmlns:a16="http://schemas.microsoft.com/office/drawing/2014/main" id="{DEDCFB05-760B-2FEF-1B47-B99F32F2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27" t="5484" b="2955"/>
            <a:stretch/>
          </p:blipFill>
          <p:spPr>
            <a:xfrm>
              <a:off x="1436914" y="1045028"/>
              <a:ext cx="4441438" cy="39841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F7777-7CA8-9CB3-C772-D00D995BDAA0}"/>
                </a:ext>
              </a:extLst>
            </p:cNvPr>
            <p:cNvSpPr txBox="1"/>
            <p:nvPr/>
          </p:nvSpPr>
          <p:spPr>
            <a:xfrm>
              <a:off x="1332645" y="702123"/>
              <a:ext cx="476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87552">
                <a:spcAft>
                  <a:spcPts val="600"/>
                </a:spcAft>
              </a:pPr>
              <a:r>
                <a:rPr lang="en-IN" sz="1944" b="1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Correlation between Age and Drought Code(DC)</a:t>
              </a:r>
              <a:endParaRPr lang="en-IN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D31717-987F-AD42-267E-AE3736E74074}"/>
                </a:ext>
              </a:extLst>
            </p:cNvPr>
            <p:cNvSpPr txBox="1"/>
            <p:nvPr/>
          </p:nvSpPr>
          <p:spPr>
            <a:xfrm>
              <a:off x="2562351" y="5051531"/>
              <a:ext cx="2580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87552">
                <a:spcAft>
                  <a:spcPts val="600"/>
                </a:spcAft>
              </a:pPr>
              <a:r>
                <a:rPr lang="en-IN" sz="1944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Age of Vegetation (Years)</a:t>
              </a:r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BDFC9B-136A-EE8C-C24D-DAB6242B66D9}"/>
                </a:ext>
              </a:extLst>
            </p:cNvPr>
            <p:cNvSpPr txBox="1"/>
            <p:nvPr/>
          </p:nvSpPr>
          <p:spPr>
            <a:xfrm rot="16200000">
              <a:off x="267908" y="3015344"/>
              <a:ext cx="1968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87552">
                <a:spcAft>
                  <a:spcPts val="600"/>
                </a:spcAft>
              </a:pPr>
              <a:r>
                <a:rPr lang="en-IN" sz="1944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Drought Code (DC)</a:t>
              </a:r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09D42C-FF64-8ED5-553F-C74A8653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624" y="645370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10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36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2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C6BBC-05FA-418A-EEDB-6A909FF3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43387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>
                <a:latin typeface="Arial"/>
                <a:cs typeface="Arial"/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BA91E-B3FC-58B8-AA7B-523D3AD7F246}"/>
              </a:ext>
            </a:extLst>
          </p:cNvPr>
          <p:cNvSpPr txBox="1"/>
          <p:nvPr/>
        </p:nvSpPr>
        <p:spPr>
          <a:xfrm>
            <a:off x="649225" y="2133600"/>
            <a:ext cx="4237223" cy="2811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223F1A-D074-EE6E-37AE-A8C7B7A1D05E}"/>
              </a:ext>
            </a:extLst>
          </p:cNvPr>
          <p:cNvGrpSpPr/>
          <p:nvPr/>
        </p:nvGrpSpPr>
        <p:grpSpPr>
          <a:xfrm>
            <a:off x="5795695" y="841390"/>
            <a:ext cx="6786396" cy="5791664"/>
            <a:chOff x="6069114" y="671805"/>
            <a:chExt cx="6259105" cy="51419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FFA07D3-5467-4CBB-4DED-AEA5AC3768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6570" b="3226"/>
            <a:stretch/>
          </p:blipFill>
          <p:spPr bwMode="auto">
            <a:xfrm>
              <a:off x="6476999" y="1044246"/>
              <a:ext cx="5067577" cy="4490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3EF5B1-F348-307E-0D93-B0EAE3B9D446}"/>
                </a:ext>
              </a:extLst>
            </p:cNvPr>
            <p:cNvSpPr txBox="1"/>
            <p:nvPr/>
          </p:nvSpPr>
          <p:spPr>
            <a:xfrm>
              <a:off x="6096000" y="671805"/>
              <a:ext cx="6232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lang="en-IN" sz="1836" b="1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Distribution of Duff Moisture Code(DMC) for Top 10 provinces </a:t>
              </a:r>
              <a:endParaRPr lang="en-IN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080988-C4FE-BEDD-026C-993BD0298282}"/>
                </a:ext>
              </a:extLst>
            </p:cNvPr>
            <p:cNvSpPr txBox="1"/>
            <p:nvPr/>
          </p:nvSpPr>
          <p:spPr>
            <a:xfrm rot="16200000">
              <a:off x="4916875" y="3104954"/>
              <a:ext cx="2673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lang="en-IN" sz="1836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Duff Moisture Code(DMC)</a:t>
              </a:r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3B8606-6A89-4454-41CF-B8E293460D35}"/>
                </a:ext>
              </a:extLst>
            </p:cNvPr>
            <p:cNvSpPr txBox="1"/>
            <p:nvPr/>
          </p:nvSpPr>
          <p:spPr>
            <a:xfrm>
              <a:off x="8382460" y="5444422"/>
              <a:ext cx="1937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lang="en-IN" sz="1836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Province/ Territory</a:t>
              </a:r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A75BCE-153A-2E17-B2C9-A3117A18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630" y="644794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11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B29AB-4DA3-D2E3-E860-311C4D864969}"/>
              </a:ext>
            </a:extLst>
          </p:cNvPr>
          <p:cNvSpPr txBox="1"/>
          <p:nvPr/>
        </p:nvSpPr>
        <p:spPr>
          <a:xfrm>
            <a:off x="1125820" y="2550892"/>
            <a:ext cx="4515563" cy="15132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IN" sz="280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High DMC outliers in BC 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IN" sz="2800">
                <a:solidFill>
                  <a:srgbClr val="000000"/>
                </a:solidFill>
                <a:latin typeface="Calibri"/>
                <a:cs typeface="Calibri"/>
              </a:rPr>
              <a:t>Introduction of Anti-spray - Mitigate high fire risk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42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ree Images : landscape, tree, forest, wilderness, trail, meadow, lake, valley, mountain range ...">
            <a:extLst>
              <a:ext uri="{FF2B5EF4-FFF2-40B4-BE49-F238E27FC236}">
                <a16:creationId xmlns:a16="http://schemas.microsoft.com/office/drawing/2014/main" id="{E6B5CA07-0EC6-4737-9EAC-D8CCE401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707" b="7707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67293-0B96-1953-46AD-19A328DD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5062" y="6493257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dirty="0" smtClean="0">
                <a:latin typeface="Arial"/>
                <a:cs typeface="Arial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0566-3242-9E5F-BB3A-159ED873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658" y="2479729"/>
            <a:ext cx="8915400" cy="24934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2EE2FF"/>
              </a:buClr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Clr>
                <a:srgbClr val="2EE2FF"/>
              </a:buClr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Clr>
                <a:srgbClr val="2EE2FF"/>
              </a:buClr>
              <a:buNone/>
            </a:pPr>
            <a:endParaRPr lang="en-US">
              <a:latin typeface="Arial"/>
              <a:ea typeface="+mn-lt"/>
              <a:cs typeface="+mn-lt"/>
            </a:endParaRPr>
          </a:p>
          <a:p>
            <a:pPr marL="0" indent="0" algn="ctr">
              <a:buClr>
                <a:srgbClr val="2EE2FF"/>
              </a:buClr>
              <a:buNone/>
            </a:pPr>
            <a:r>
              <a:rPr lang="en-US" sz="2400" b="1">
                <a:latin typeface="Arial"/>
                <a:ea typeface="+mn-lt"/>
                <a:cs typeface="+mn-lt"/>
              </a:rPr>
              <a:t>    </a:t>
            </a:r>
            <a:r>
              <a:rPr lang="en-US" sz="2800" b="1">
                <a:latin typeface="Arial"/>
                <a:ea typeface="Calibri" panose="020F0502020204030204" pitchFamily="34" charset="0"/>
                <a:cs typeface="Calibri"/>
              </a:rPr>
              <a:t>Prevent. Protect. Preserve – Stop Wildfires</a:t>
            </a:r>
            <a:endParaRPr lang="en-US" sz="2400" b="1">
              <a:latin typeface="Arial"/>
              <a:ea typeface="Calibri" panose="020F0502020204030204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A35A8-13D6-B52C-4763-3804882929A1}"/>
              </a:ext>
            </a:extLst>
          </p:cNvPr>
          <p:cNvSpPr txBox="1"/>
          <p:nvPr/>
        </p:nvSpPr>
        <p:spPr>
          <a:xfrm>
            <a:off x="3978544" y="4678874"/>
            <a:ext cx="398306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4400" b="1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Calibri" panose="020F0502020204030204" pitchFamily="34" charset="0"/>
                <a:cs typeface="Aldhab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907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35000">
              <a:schemeClr val="bg2">
                <a:shade val="98000"/>
                <a:satMod val="120000"/>
                <a:lumMod val="98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F1BC-9FA9-BAA7-8762-D86E6F0A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MU Inc. WILDFIRE DEFENSE TEAM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63A2B-680B-BA96-3B89-8C2C6ED3C2A7}"/>
              </a:ext>
            </a:extLst>
          </p:cNvPr>
          <p:cNvSpPr txBox="1"/>
          <p:nvPr/>
        </p:nvSpPr>
        <p:spPr>
          <a:xfrm>
            <a:off x="2589212" y="2125362"/>
            <a:ext cx="5835121" cy="37858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 panose="020F0502020204030204" pitchFamily="34" charset="0"/>
                <a:cs typeface="Calibri"/>
              </a:rPr>
              <a:t>Diego Cortes Silva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 panose="020F0502020204030204" pitchFamily="34" charset="0"/>
                <a:cs typeface="Calibri"/>
              </a:rPr>
              <a:t>King </a:t>
            </a: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 panose="020F0502020204030204" pitchFamily="34" charset="0"/>
                <a:cs typeface="Calibri"/>
              </a:rPr>
              <a:t>Camota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 err="1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 panose="020F0502020204030204" pitchFamily="34" charset="0"/>
                <a:cs typeface="Calibri"/>
              </a:rPr>
              <a:t>Swikriti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 panose="020F0502020204030204" pitchFamily="34" charset="0"/>
                <a:cs typeface="Calibri"/>
              </a:rPr>
              <a:t> Neupane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 panose="020F0502020204030204" pitchFamily="34" charset="0"/>
                <a:cs typeface="Calibri"/>
              </a:rPr>
              <a:t>Vishnupriya Kamalon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D7EC8-3C4F-BF02-9602-4646696F6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5568629"/>
            <a:ext cx="7647107" cy="128089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23DE629-FC03-ED90-1F76-349CDBD2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5677" y="63800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2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645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FDD09-93C3-A7A2-8337-1713E1E9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st fire photo, fire, forest HD wallpaper | Wallpaper Flare">
            <a:extLst>
              <a:ext uri="{FF2B5EF4-FFF2-40B4-BE49-F238E27FC236}">
                <a16:creationId xmlns:a16="http://schemas.microsoft.com/office/drawing/2014/main" id="{070B15A9-AF96-7C82-7E0B-4A2948D0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59" b="29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20A21-CEF4-FF20-22AB-A1AA687A44C1}"/>
              </a:ext>
            </a:extLst>
          </p:cNvPr>
          <p:cNvSpPr txBox="1"/>
          <p:nvPr/>
        </p:nvSpPr>
        <p:spPr>
          <a:xfrm>
            <a:off x="5248740" y="6550213"/>
            <a:ext cx="9376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https://www.wallpaperflare.com/forest-fire-photo-fire-forest-wallpaper-245327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9BB19-2730-0613-03C2-20436A45D12D}"/>
              </a:ext>
            </a:extLst>
          </p:cNvPr>
          <p:cNvSpPr txBox="1"/>
          <p:nvPr/>
        </p:nvSpPr>
        <p:spPr>
          <a:xfrm>
            <a:off x="109778" y="5753612"/>
            <a:ext cx="11290517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 i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does this image make you feel about the impact of wildfires</a:t>
            </a:r>
            <a:r>
              <a:rPr lang="en-US" sz="3200">
                <a:solidFill>
                  <a:schemeClr val="bg1"/>
                </a:solidFill>
                <a:latin typeface="__fkGroteskNeue_598ab8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en-IN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37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934C-EFFF-8908-B409-6EC8E9B7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683" y="583322"/>
            <a:ext cx="681154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>
                <a:latin typeface="Arial"/>
                <a:cs typeface="Arial"/>
              </a:rPr>
              <a:t>The Problem – BC Wildfire Crisis</a:t>
            </a:r>
          </a:p>
        </p:txBody>
      </p:sp>
      <p:pic>
        <p:nvPicPr>
          <p:cNvPr id="4" name="Content Placeholder 3" descr="A map of canada with red spots&#10;&#10;Description automatically generated">
            <a:extLst>
              <a:ext uri="{FF2B5EF4-FFF2-40B4-BE49-F238E27FC236}">
                <a16:creationId xmlns:a16="http://schemas.microsoft.com/office/drawing/2014/main" id="{FCD67830-8C94-37B8-3C94-7D9549D2B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651" y="1309404"/>
            <a:ext cx="6090171" cy="5252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F5D99-200B-E00A-FE30-4958AAD6CDA4}"/>
              </a:ext>
            </a:extLst>
          </p:cNvPr>
          <p:cNvSpPr txBox="1"/>
          <p:nvPr/>
        </p:nvSpPr>
        <p:spPr>
          <a:xfrm>
            <a:off x="996079" y="2193941"/>
            <a:ext cx="4449717" cy="4079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defTabSz="457200">
              <a:spcBef>
                <a:spcPts val="1000"/>
              </a:spcBef>
              <a:buClr>
                <a:schemeClr val="accent1"/>
              </a:buClr>
            </a:pPr>
            <a:r>
              <a:rPr lang="en-US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to </a:t>
            </a:r>
            <a:r>
              <a:rPr lang="en-US" sz="28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CWFIS,</a:t>
            </a:r>
            <a:r>
              <a:rPr lang="en-US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</a:pPr>
            <a:r>
              <a:rPr lang="en-US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1.4 million wildfires over the past 10 years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D3AAA-97D5-F584-E655-FED0BCCF232E}"/>
              </a:ext>
            </a:extLst>
          </p:cNvPr>
          <p:cNvSpPr txBox="1"/>
          <p:nvPr/>
        </p:nvSpPr>
        <p:spPr>
          <a:xfrm>
            <a:off x="7068339" y="6494592"/>
            <a:ext cx="4702629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IN" sz="110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6556C-EBFB-A0BC-C8B4-A3AEED39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168" y="6492875"/>
            <a:ext cx="779767" cy="3651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7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58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6696-E8BC-9655-81A4-1186CBDA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387" y="670605"/>
            <a:ext cx="7689884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i="0">
                <a:effectLst/>
                <a:latin typeface="Arial"/>
                <a:cs typeface="Arial"/>
              </a:rPr>
              <a:t>Wildfire Prevalence in British Columbia</a:t>
            </a:r>
            <a:endParaRPr lang="en-US" sz="33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3EA40-1882-6862-80A9-5F23591403EB}"/>
              </a:ext>
            </a:extLst>
          </p:cNvPr>
          <p:cNvSpPr txBox="1"/>
          <p:nvPr/>
        </p:nvSpPr>
        <p:spPr>
          <a:xfrm>
            <a:off x="8596200" y="2960660"/>
            <a:ext cx="3192233" cy="19923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BC - Province with the highest wildfire occurrences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324F9-98EE-6099-3B7D-E3F99691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27" b="3"/>
          <a:stretch/>
        </p:blipFill>
        <p:spPr>
          <a:xfrm>
            <a:off x="2227339" y="1313504"/>
            <a:ext cx="5888274" cy="5668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28255-2C2B-EB6D-6C62-3D679CF4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666" y="649287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5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0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62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4D1C-1A6D-87DC-61A9-A19AED5C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704163"/>
            <a:ext cx="8911687" cy="1280890"/>
          </a:xfrm>
        </p:spPr>
        <p:txBody>
          <a:bodyPr>
            <a:normAutofit/>
          </a:bodyPr>
          <a:lstStyle/>
          <a:p>
            <a:r>
              <a:rPr lang="en-US" sz="3300" b="0" i="0">
                <a:effectLst/>
                <a:latin typeface="Arial"/>
                <a:cs typeface="Arial"/>
              </a:rPr>
              <a:t>Why is </a:t>
            </a:r>
            <a:r>
              <a:rPr lang="en-US" sz="3300">
                <a:latin typeface="Arial"/>
                <a:cs typeface="Arial"/>
              </a:rPr>
              <a:t>BC</a:t>
            </a:r>
            <a:r>
              <a:rPr lang="en-US" sz="3300" b="0" i="0">
                <a:effectLst/>
                <a:latin typeface="Arial"/>
                <a:cs typeface="Arial"/>
              </a:rPr>
              <a:t> having the most wildfires?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4A921E-83F8-46C6-DE70-0512351B8CFD}"/>
              </a:ext>
            </a:extLst>
          </p:cNvPr>
          <p:cNvSpPr txBox="1"/>
          <p:nvPr/>
        </p:nvSpPr>
        <p:spPr>
          <a:xfrm>
            <a:off x="8012432" y="2338164"/>
            <a:ext cx="3492180" cy="31752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IN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geography and diverse vegetation types</a:t>
            </a:r>
          </a:p>
          <a:p>
            <a:endParaRPr lang="en-IN" sz="2400" b="0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IN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Coniferous forests (C1-C7 fuel types) prevalent in BC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F033A-6E8F-8013-E53A-632E124C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8160" y="6419956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6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FB217-39DF-BDDE-F477-EEEFE6F6B23D}"/>
              </a:ext>
            </a:extLst>
          </p:cNvPr>
          <p:cNvGrpSpPr/>
          <p:nvPr/>
        </p:nvGrpSpPr>
        <p:grpSpPr>
          <a:xfrm>
            <a:off x="1351627" y="1340863"/>
            <a:ext cx="5998984" cy="5638991"/>
            <a:chOff x="1351627" y="1340863"/>
            <a:chExt cx="5998984" cy="56389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E2852E-4E5E-88E0-946F-494AF4C8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627" y="1639295"/>
              <a:ext cx="5998984" cy="534055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02B592-8F23-CD1D-4185-4E1D08635E95}"/>
                </a:ext>
              </a:extLst>
            </p:cNvPr>
            <p:cNvSpPr txBox="1"/>
            <p:nvPr/>
          </p:nvSpPr>
          <p:spPr>
            <a:xfrm>
              <a:off x="2422444" y="1340863"/>
              <a:ext cx="2950888" cy="288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Fuel type distribution in 10 provinces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8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6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AFBF-85BA-7FD7-DD51-0B26951B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843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3300">
                <a:latin typeface="Arial"/>
                <a:ea typeface="+mj-lt"/>
                <a:cs typeface="+mj-lt"/>
              </a:rPr>
              <a:t>Green/Leafless and Wildfire Risk</a:t>
            </a:r>
            <a:endParaRPr lang="en-US" sz="33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A1089-8864-A9F9-C698-7ABEAE45C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2A045-D26D-4FE4-8071-E12607F87FAC}"/>
              </a:ext>
            </a:extLst>
          </p:cNvPr>
          <p:cNvSpPr txBox="1"/>
          <p:nvPr/>
        </p:nvSpPr>
        <p:spPr>
          <a:xfrm>
            <a:off x="7416794" y="2737010"/>
            <a:ext cx="3876105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342900"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Dry branches and stems act as fine fuels, increasing flammability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CBCFD-FCF7-A738-3157-239C1234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14" y="1430724"/>
            <a:ext cx="5474682" cy="54442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F139099-02A4-9EAF-67E1-D32EEB87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666" y="631858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7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51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47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4AD3C-5E5F-1B19-0C82-E456BC1F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8200308" cy="12598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latin typeface="Arial"/>
                <a:cs typeface="Arial"/>
              </a:rPr>
              <a:t>Why BC Struggles to Recover Quickly?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82BB2-DFD5-2687-A3F4-D55C0E2D818E}"/>
              </a:ext>
            </a:extLst>
          </p:cNvPr>
          <p:cNvSpPr txBox="1"/>
          <p:nvPr/>
        </p:nvSpPr>
        <p:spPr>
          <a:xfrm>
            <a:off x="1214836" y="3108487"/>
            <a:ext cx="3650278" cy="1872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2017, 2018, 2021-- lowest  precipitations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8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wildfires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93B6A5-DACB-7C3E-DE0F-5364E123A609}"/>
              </a:ext>
            </a:extLst>
          </p:cNvPr>
          <p:cNvGrpSpPr/>
          <p:nvPr/>
        </p:nvGrpSpPr>
        <p:grpSpPr>
          <a:xfrm>
            <a:off x="5491713" y="1489069"/>
            <a:ext cx="5895432" cy="5111177"/>
            <a:chOff x="2711325" y="1170892"/>
            <a:chExt cx="4840764" cy="451621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D4B3185-9DF5-0DC1-2A70-0B694A0902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" t="4762"/>
            <a:stretch/>
          </p:blipFill>
          <p:spPr bwMode="auto">
            <a:xfrm>
              <a:off x="3080657" y="1542989"/>
              <a:ext cx="4471432" cy="414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B03239-F9E9-8036-BB86-4497BF2F6824}"/>
                </a:ext>
              </a:extLst>
            </p:cNvPr>
            <p:cNvSpPr txBox="1"/>
            <p:nvPr/>
          </p:nvSpPr>
          <p:spPr>
            <a:xfrm>
              <a:off x="3080657" y="1170892"/>
              <a:ext cx="4090062" cy="325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77676">
                <a:spcAft>
                  <a:spcPts val="648"/>
                </a:spcAft>
              </a:pPr>
              <a:r>
                <a:rPr lang="en-IN" sz="1925" b="1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Yearly scaled Precipitation and Hotspots in BC</a:t>
              </a:r>
              <a:endParaRPr lang="en-IN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1A9426-1457-2584-59B1-04090017EF1F}"/>
                </a:ext>
              </a:extLst>
            </p:cNvPr>
            <p:cNvSpPr txBox="1"/>
            <p:nvPr/>
          </p:nvSpPr>
          <p:spPr>
            <a:xfrm rot="16200000">
              <a:off x="1617436" y="3244334"/>
              <a:ext cx="2557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77676">
                <a:spcAft>
                  <a:spcPts val="648"/>
                </a:spcAft>
              </a:pPr>
              <a:r>
                <a:rPr lang="en-IN" sz="1925"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Normalized Precipitation</a:t>
              </a:r>
              <a:endPara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8C4512-7918-F84C-0396-7CAC22FD6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708" r="30249" b="26121"/>
            <a:stretch/>
          </p:blipFill>
          <p:spPr>
            <a:xfrm>
              <a:off x="5256501" y="4945679"/>
              <a:ext cx="468085" cy="369332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DC8137-D68D-6937-9B0E-75163B86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1464" y="64176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pPr/>
              <a:t>8</a:t>
            </a:fld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02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forest with a fire&#10;&#10;Description automatically generated">
            <a:extLst>
              <a:ext uri="{FF2B5EF4-FFF2-40B4-BE49-F238E27FC236}">
                <a16:creationId xmlns:a16="http://schemas.microsoft.com/office/drawing/2014/main" id="{71AF0CFE-C022-95A0-4393-EE5A3266C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87616-F192-0CED-1E15-7271965E33FF}"/>
              </a:ext>
            </a:extLst>
          </p:cNvPr>
          <p:cNvSpPr txBox="1"/>
          <p:nvPr/>
        </p:nvSpPr>
        <p:spPr>
          <a:xfrm>
            <a:off x="2589213" y="2514600"/>
            <a:ext cx="8915399" cy="22627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Arial"/>
                <a:ea typeface="+mj-ea"/>
                <a:cs typeface="Arial"/>
              </a:rPr>
              <a:t>The Solution : Anti-Spray for Wildfires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A5CF2-0E6E-71CA-66FF-E292FD0BB8AB}"/>
              </a:ext>
            </a:extLst>
          </p:cNvPr>
          <p:cNvSpPr txBox="1"/>
          <p:nvPr/>
        </p:nvSpPr>
        <p:spPr>
          <a:xfrm>
            <a:off x="4851966" y="6357968"/>
            <a:ext cx="8915399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accent1"/>
              </a:buClr>
            </a:pPr>
            <a:r>
              <a:rPr lang="en-US">
                <a:solidFill>
                  <a:schemeClr val="accent6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https://live.staticflickr.com/4904/46155963272_6f1f728743_b.jpg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21E538BC-92D4-66F3-6210-8F36AD0B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3623" y="453262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pPr/>
              <a:t>9</a:t>
            </a:fld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7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__fkGroteskNeue_598ab8</vt:lpstr>
      <vt:lpstr>Aptos</vt:lpstr>
      <vt:lpstr>Arial</vt:lpstr>
      <vt:lpstr>Calibri</vt:lpstr>
      <vt:lpstr>Century Gothic</vt:lpstr>
      <vt:lpstr>Wingdings 3</vt:lpstr>
      <vt:lpstr>Wisp</vt:lpstr>
      <vt:lpstr>  Anti-Spray for Wildfires: A Data-Driven Solution for British Columbia</vt:lpstr>
      <vt:lpstr>MU Inc. WILDFIRE DEFENSE TEAM</vt:lpstr>
      <vt:lpstr>PowerPoint Presentation</vt:lpstr>
      <vt:lpstr>The Problem – BC Wildfire Crisis</vt:lpstr>
      <vt:lpstr>Wildfire Prevalence in British Columbia</vt:lpstr>
      <vt:lpstr>Why is BC having the most wildfires?</vt:lpstr>
      <vt:lpstr>Green/Leafless and Wildfire Risk</vt:lpstr>
      <vt:lpstr>Why BC Struggles to Recover Quickly?</vt:lpstr>
      <vt:lpstr>PowerPoint Presentation</vt:lpstr>
      <vt:lpstr>Evidence: Tree Age and DC Correlation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Vishnupriya Pambattivalapil Kamalon</dc:creator>
  <cp:lastModifiedBy>King Camota</cp:lastModifiedBy>
  <cp:revision>4</cp:revision>
  <dcterms:created xsi:type="dcterms:W3CDTF">2024-11-24T23:12:03Z</dcterms:created>
  <dcterms:modified xsi:type="dcterms:W3CDTF">2025-07-05T20:58:09Z</dcterms:modified>
</cp:coreProperties>
</file>